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73" r:id="rId3"/>
    <p:sldId id="275" r:id="rId4"/>
    <p:sldId id="277" r:id="rId5"/>
    <p:sldId id="279" r:id="rId6"/>
    <p:sldId id="281" r:id="rId7"/>
    <p:sldId id="282" r:id="rId8"/>
    <p:sldId id="283" r:id="rId9"/>
    <p:sldId id="284" r:id="rId10"/>
    <p:sldId id="270" r:id="rId11"/>
    <p:sldId id="269" r:id="rId12"/>
    <p:sldId id="268" r:id="rId13"/>
    <p:sldId id="271" r:id="rId14"/>
    <p:sldId id="265" r:id="rId15"/>
    <p:sldId id="260" r:id="rId16"/>
    <p:sldId id="267"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81" d="100"/>
          <a:sy n="81" d="100"/>
        </p:scale>
        <p:origin x="-4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7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179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832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0966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593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347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741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350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17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809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4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55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9703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182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695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290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0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70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8361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554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3454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9434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4025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9/30/2023</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33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05168" y="1935237"/>
            <a:ext cx="863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00200" y="533401"/>
            <a:ext cx="5486400" cy="815608"/>
          </a:xfrm>
          <a:prstGeom prst="rect">
            <a:avLst/>
          </a:prstGeom>
        </p:spPr>
        <p:txBody>
          <a:bodyPr wrap="square">
            <a:spAutoFit/>
          </a:bodyPr>
          <a:lstStyle/>
          <a:p>
            <a:pPr algn="ctr">
              <a:defRPr/>
            </a:pPr>
            <a:r>
              <a:rPr lang="ar-IQ" sz="2700" b="1" dirty="0" smtClean="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poultry diseases </a:t>
            </a:r>
            <a:r>
              <a:rPr lang="en-US" sz="2000" b="1" dirty="0" smtClean="0">
                <a:solidFill>
                  <a:prstClr val="black"/>
                </a:solidFill>
                <a:latin typeface="Times New Roman" panose="02020603050405020304" pitchFamily="18" charset="0"/>
                <a:cs typeface="Times New Roman" panose="02020603050405020304" pitchFamily="18" charset="0"/>
              </a:rPr>
              <a:t>1</a:t>
            </a:r>
            <a:endParaRPr lang="en-US" sz="2000" b="1" dirty="0">
              <a:solidFill>
                <a:prstClr val="black"/>
              </a:solidFill>
              <a:latin typeface="Times New Roman" panose="02020603050405020304" pitchFamily="18" charset="0"/>
              <a:cs typeface="Times New Roman" panose="02020603050405020304" pitchFamily="18" charset="0"/>
            </a:endParaRPr>
          </a:p>
          <a:p>
            <a:pPr algn="ctr">
              <a:defRPr/>
            </a:pPr>
            <a:r>
              <a:rPr lang="en-US" sz="2000" b="1" dirty="0" smtClean="0">
                <a:solidFill>
                  <a:prstClr val="black"/>
                </a:solidFill>
                <a:latin typeface="Times New Roman" panose="02020603050405020304" pitchFamily="18" charset="0"/>
                <a:cs typeface="Times New Roman" panose="02020603050405020304" pitchFamily="18" charset="0"/>
              </a:rPr>
              <a:t>fourth </a:t>
            </a:r>
            <a:r>
              <a:rPr lang="en-US" sz="2000" b="1" dirty="0">
                <a:solidFill>
                  <a:prstClr val="black"/>
                </a:solidFill>
                <a:latin typeface="Times New Roman" panose="02020603050405020304" pitchFamily="18" charset="0"/>
                <a:cs typeface="Times New Roman" panose="02020603050405020304" pitchFamily="18" charset="0"/>
              </a:rPr>
              <a:t>stage</a:t>
            </a:r>
          </a:p>
        </p:txBody>
      </p:sp>
      <p:sp>
        <p:nvSpPr>
          <p:cNvPr id="3" name="Rectangle 2"/>
          <p:cNvSpPr/>
          <p:nvPr/>
        </p:nvSpPr>
        <p:spPr>
          <a:xfrm>
            <a:off x="4523167" y="3625152"/>
            <a:ext cx="3630233" cy="1477328"/>
          </a:xfrm>
          <a:prstGeom prst="rect">
            <a:avLst/>
          </a:prstGeom>
        </p:spPr>
        <p:txBody>
          <a:bodyPr wrap="square">
            <a:spAutoFit/>
          </a:bodyPr>
          <a:lstStyle/>
          <a:p>
            <a:pPr algn="ctr">
              <a:defRPr/>
            </a:pPr>
            <a:r>
              <a:rPr lang="en-US" dirty="0" err="1" smtClean="0">
                <a:solidFill>
                  <a:prstClr val="black"/>
                </a:solidFill>
                <a:latin typeface="Times New Roman" panose="02020603050405020304" pitchFamily="18" charset="0"/>
                <a:cs typeface="Times New Roman" panose="02020603050405020304" pitchFamily="18" charset="0"/>
              </a:rPr>
              <a:t>Dr.Harith</a:t>
            </a:r>
            <a:r>
              <a:rPr lang="en-US" dirty="0" smtClean="0">
                <a:solidFill>
                  <a:prstClr val="black"/>
                </a:solidFill>
                <a:latin typeface="Times New Roman" panose="02020603050405020304" pitchFamily="18" charset="0"/>
                <a:cs typeface="Times New Roman" panose="02020603050405020304" pitchFamily="18" charset="0"/>
              </a:rPr>
              <a:t> Abdulla </a:t>
            </a:r>
            <a:endParaRPr lang="en-GB" b="1" dirty="0">
              <a:solidFill>
                <a:prstClr val="black"/>
              </a:solidFill>
              <a:latin typeface="Times New Roman" panose="02020603050405020304" pitchFamily="18" charset="0"/>
              <a:cs typeface="Times New Roman" panose="02020603050405020304" pitchFamily="18" charset="0"/>
            </a:endParaRPr>
          </a:p>
          <a:p>
            <a:pPr algn="ctr">
              <a:defRPr/>
            </a:pPr>
            <a:r>
              <a:rPr lang="en-US" dirty="0">
                <a:solidFill>
                  <a:prstClr val="black"/>
                </a:solidFill>
                <a:latin typeface="Times New Roman" panose="02020603050405020304" pitchFamily="18" charset="0"/>
                <a:cs typeface="Times New Roman" panose="02020603050405020304" pitchFamily="18" charset="0"/>
              </a:rPr>
              <a:t>Department of Pathology and Poultry </a:t>
            </a:r>
            <a:r>
              <a:rPr lang="en-US" dirty="0" smtClean="0">
                <a:solidFill>
                  <a:prstClr val="black"/>
                </a:solidFill>
                <a:latin typeface="Times New Roman" panose="02020603050405020304" pitchFamily="18" charset="0"/>
                <a:cs typeface="Times New Roman" panose="02020603050405020304" pitchFamily="18" charset="0"/>
              </a:rPr>
              <a:t>Disease</a:t>
            </a:r>
          </a:p>
          <a:p>
            <a:pPr algn="ctr">
              <a:defRPr/>
            </a:pPr>
            <a:r>
              <a:rPr lang="en-US" dirty="0">
                <a:solidFill>
                  <a:prstClr val="black"/>
                </a:solidFill>
                <a:latin typeface="Times New Roman" panose="02020603050405020304" pitchFamily="18" charset="0"/>
                <a:cs typeface="Times New Roman" panose="02020603050405020304" pitchFamily="18" charset="0"/>
              </a:rPr>
              <a:t>College of </a:t>
            </a:r>
            <a:r>
              <a:rPr lang="en-US" dirty="0" smtClean="0">
                <a:solidFill>
                  <a:prstClr val="black"/>
                </a:solidFill>
                <a:latin typeface="Times New Roman" panose="02020603050405020304" pitchFamily="18" charset="0"/>
                <a:cs typeface="Times New Roman" panose="02020603050405020304" pitchFamily="18" charset="0"/>
              </a:rPr>
              <a:t>Veterinary Medicine</a:t>
            </a:r>
            <a:r>
              <a:rPr lang="en-US" dirty="0">
                <a:solidFill>
                  <a:prstClr val="black"/>
                </a:solidFill>
                <a:latin typeface="Times New Roman" panose="02020603050405020304" pitchFamily="18" charset="0"/>
                <a:cs typeface="Times New Roman" panose="02020603050405020304" pitchFamily="18" charset="0"/>
              </a:rPr>
              <a:t/>
            </a:r>
            <a:br>
              <a:rPr lang="en-US" dirty="0">
                <a:solidFill>
                  <a:prstClr val="black"/>
                </a:solidFill>
                <a:latin typeface="Times New Roman" panose="02020603050405020304" pitchFamily="18" charset="0"/>
                <a:cs typeface="Times New Roman" panose="02020603050405020304" pitchFamily="18" charset="0"/>
              </a:rPr>
            </a:br>
            <a:r>
              <a:rPr lang="en-US" dirty="0" smtClean="0">
                <a:solidFill>
                  <a:prstClr val="black"/>
                </a:solidFill>
                <a:latin typeface="Times New Roman" panose="02020603050405020304" pitchFamily="18" charset="0"/>
                <a:cs typeface="Times New Roman" panose="02020603050405020304" pitchFamily="18" charset="0"/>
              </a:rPr>
              <a:t>University </a:t>
            </a:r>
            <a:r>
              <a:rPr lang="en-US" dirty="0">
                <a:solidFill>
                  <a:prstClr val="black"/>
                </a:solidFill>
                <a:latin typeface="Times New Roman" panose="02020603050405020304" pitchFamily="18" charset="0"/>
                <a:cs typeface="Times New Roman" panose="02020603050405020304" pitchFamily="18" charset="0"/>
              </a:rPr>
              <a:t>of </a:t>
            </a:r>
            <a:r>
              <a:rPr lang="en-US" dirty="0" err="1" smtClean="0">
                <a:solidFill>
                  <a:prstClr val="black"/>
                </a:solidFill>
                <a:latin typeface="Times New Roman" panose="02020603050405020304" pitchFamily="18" charset="0"/>
                <a:cs typeface="Times New Roman" panose="02020603050405020304" pitchFamily="18" charset="0"/>
              </a:rPr>
              <a:t>Basrah</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4" y="53340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4664DB9F-59BB-47A5-8080-662EED16E9E1}"/>
              </a:ext>
            </a:extLst>
          </p:cNvPr>
          <p:cNvSpPr/>
          <p:nvPr/>
        </p:nvSpPr>
        <p:spPr>
          <a:xfrm>
            <a:off x="3450236" y="2184817"/>
            <a:ext cx="5693763" cy="1200329"/>
          </a:xfrm>
          <a:prstGeom prst="rect">
            <a:avLst/>
          </a:prstGeom>
        </p:spPr>
        <p:txBody>
          <a:bodyPr wrap="square">
            <a:spAutoFit/>
          </a:bodyPr>
          <a:lstStyle/>
          <a:p>
            <a:pPr algn="ctr">
              <a:lnSpc>
                <a:spcPct val="150000"/>
              </a:lnSpc>
              <a:defRPr/>
            </a:pPr>
            <a:r>
              <a:rPr lang="en-US" sz="2000" b="1" dirty="0">
                <a:solidFill>
                  <a:prstClr val="black"/>
                </a:solidFill>
                <a:latin typeface="Times New Roman" panose="02020603050405020304" pitchFamily="18" charset="0"/>
                <a:cs typeface="Times New Roman" panose="02020603050405020304" pitchFamily="18" charset="0"/>
              </a:rPr>
              <a:t>chapter </a:t>
            </a:r>
            <a:r>
              <a:rPr lang="en-US" sz="2000" b="1" dirty="0" smtClean="0">
                <a:solidFill>
                  <a:prstClr val="black"/>
                </a:solidFill>
                <a:latin typeface="Times New Roman" panose="02020603050405020304" pitchFamily="18" charset="0"/>
                <a:cs typeface="Times New Roman" panose="02020603050405020304" pitchFamily="18" charset="0"/>
              </a:rPr>
              <a:t>one</a:t>
            </a:r>
            <a:r>
              <a:rPr lang="ar-IQ" sz="2000" b="1" dirty="0" smtClean="0">
                <a:solidFill>
                  <a:prstClr val="black"/>
                </a:solidFill>
                <a:latin typeface="Times New Roman" panose="02020603050405020304" pitchFamily="18" charset="0"/>
                <a:cs typeface="Times New Roman" panose="02020603050405020304" pitchFamily="18" charset="0"/>
              </a:rPr>
              <a:t> </a:t>
            </a:r>
            <a:r>
              <a:rPr lang="en-US" sz="2000" b="1" dirty="0" smtClean="0">
                <a:solidFill>
                  <a:prstClr val="black"/>
                </a:solidFill>
                <a:latin typeface="Times New Roman" panose="02020603050405020304" pitchFamily="18" charset="0"/>
                <a:cs typeface="Times New Roman" panose="02020603050405020304" pitchFamily="18" charset="0"/>
              </a:rPr>
              <a:t>–  lecture  1</a:t>
            </a:r>
          </a:p>
          <a:p>
            <a:pPr algn="ctr">
              <a:lnSpc>
                <a:spcPct val="150000"/>
              </a:lnSpc>
              <a:defRPr/>
            </a:pPr>
            <a:r>
              <a:rPr lang="en-US" sz="2800" b="1" dirty="0">
                <a:solidFill>
                  <a:prstClr val="black"/>
                </a:solidFill>
                <a:latin typeface="Times New Roman" panose="02020603050405020304" pitchFamily="18" charset="0"/>
                <a:cs typeface="Times New Roman" panose="02020603050405020304" pitchFamily="18" charset="0"/>
              </a:rPr>
              <a:t>Introduction to Poultry Diseases</a:t>
            </a:r>
          </a:p>
        </p:txBody>
      </p:sp>
      <p:grpSp>
        <p:nvGrpSpPr>
          <p:cNvPr id="17" name="Group 16">
            <a:extLst>
              <a:ext uri="{FF2B5EF4-FFF2-40B4-BE49-F238E27FC236}">
                <a16:creationId xmlns="" xmlns:a16="http://schemas.microsoft.com/office/drawing/2014/main" id="{EF240524-FD1C-4D7A-81C5-EC549C440BAE}"/>
              </a:ext>
            </a:extLst>
          </p:cNvPr>
          <p:cNvGrpSpPr/>
          <p:nvPr/>
        </p:nvGrpSpPr>
        <p:grpSpPr>
          <a:xfrm>
            <a:off x="139147" y="5661289"/>
            <a:ext cx="8725454" cy="507831"/>
            <a:chOff x="185529" y="6405382"/>
            <a:chExt cx="11633938" cy="677106"/>
          </a:xfrm>
        </p:grpSpPr>
        <p:cxnSp>
          <p:nvCxnSpPr>
            <p:cNvPr id="19" name="Straight Connector 18">
              <a:extLst>
                <a:ext uri="{FF2B5EF4-FFF2-40B4-BE49-F238E27FC236}">
                  <a16:creationId xmlns=""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 xmlns:a16="http://schemas.microsoft.com/office/drawing/2014/main" id="{BBFDE99E-14D5-4903-9CE7-4F43A9CB7AB8}"/>
                </a:ext>
              </a:extLst>
            </p:cNvPr>
            <p:cNvSpPr/>
            <p:nvPr/>
          </p:nvSpPr>
          <p:spPr>
            <a:xfrm>
              <a:off x="185529" y="6405382"/>
              <a:ext cx="7908472" cy="677106"/>
            </a:xfrm>
            <a:prstGeom prst="rect">
              <a:avLst/>
            </a:prstGeom>
          </p:spPr>
          <p:txBody>
            <a:bodyPr wrap="square">
              <a:spAutoFit/>
            </a:bodyPr>
            <a:lstStyle/>
            <a:p>
              <a:pPr>
                <a:defRPr/>
              </a:pPr>
              <a:r>
                <a:rPr lang="en-GB" sz="1350" dirty="0">
                  <a:solidFill>
                    <a:prstClr val="black"/>
                  </a:solidFill>
                  <a:latin typeface="Times New Roman" panose="02020603050405020304" pitchFamily="18" charset="0"/>
                  <a:cs typeface="Times New Roman" panose="02020603050405020304" pitchFamily="18" charset="0"/>
                </a:rPr>
                <a:t>University of </a:t>
              </a:r>
              <a:r>
                <a:rPr lang="en-GB" sz="1350" dirty="0" err="1" smtClean="0">
                  <a:solidFill>
                    <a:prstClr val="black"/>
                  </a:solidFill>
                  <a:latin typeface="Times New Roman" panose="02020603050405020304" pitchFamily="18" charset="0"/>
                  <a:cs typeface="Times New Roman" panose="02020603050405020304" pitchFamily="18" charset="0"/>
                </a:rPr>
                <a:t>Basrah</a:t>
              </a:r>
              <a:r>
                <a:rPr lang="en-GB" sz="1350" dirty="0" smtClean="0">
                  <a:solidFill>
                    <a:prstClr val="black"/>
                  </a:solidFill>
                  <a:latin typeface="Times New Roman" panose="02020603050405020304" pitchFamily="18" charset="0"/>
                  <a:cs typeface="Times New Roman" panose="02020603050405020304" pitchFamily="18" charset="0"/>
                </a:rPr>
                <a:t>- </a:t>
              </a:r>
              <a:r>
                <a:rPr lang="en-GB" sz="1350" dirty="0">
                  <a:solidFill>
                    <a:prstClr val="black"/>
                  </a:solidFill>
                  <a:latin typeface="Times New Roman" panose="02020603050405020304" pitchFamily="18" charset="0"/>
                  <a:cs typeface="Times New Roman" panose="02020603050405020304" pitchFamily="18" charset="0"/>
                </a:rPr>
                <a:t>College of veterinary </a:t>
              </a:r>
              <a:r>
                <a:rPr lang="en-GB" sz="1350" dirty="0" smtClean="0">
                  <a:solidFill>
                    <a:prstClr val="black"/>
                  </a:solidFill>
                  <a:latin typeface="Times New Roman" panose="02020603050405020304" pitchFamily="18" charset="0"/>
                  <a:cs typeface="Times New Roman" panose="02020603050405020304" pitchFamily="18" charset="0"/>
                </a:rPr>
                <a:t>medicine-</a:t>
              </a:r>
              <a:r>
                <a:rPr lang="en-GB" sz="1350" dirty="0">
                  <a:solidFill>
                    <a:prstClr val="black"/>
                  </a:solidFill>
                  <a:latin typeface="Times New Roman" panose="02020603050405020304" pitchFamily="18" charset="0"/>
                  <a:cs typeface="Times New Roman" panose="02020603050405020304" pitchFamily="18" charset="0"/>
                </a:rPr>
                <a:t/>
              </a:r>
              <a:br>
                <a:rPr lang="en-GB" sz="1350" dirty="0">
                  <a:solidFill>
                    <a:prstClr val="black"/>
                  </a:solidFill>
                  <a:latin typeface="Times New Roman" panose="02020603050405020304" pitchFamily="18" charset="0"/>
                  <a:cs typeface="Times New Roman" panose="02020603050405020304" pitchFamily="18" charset="0"/>
                </a:rPr>
              </a:br>
              <a:r>
                <a:rPr lang="en-US" sz="1350" dirty="0">
                  <a:solidFill>
                    <a:prstClr val="black"/>
                  </a:solidFill>
                  <a:latin typeface="Times New Roman" panose="02020603050405020304" pitchFamily="18" charset="0"/>
                  <a:cs typeface="Times New Roman" panose="02020603050405020304" pitchFamily="18" charset="0"/>
                </a:rPr>
                <a:t>Department of Pathology and Poultry Disease</a:t>
              </a:r>
            </a:p>
          </p:txBody>
        </p:sp>
      </p:grpSp>
      <p:sp>
        <p:nvSpPr>
          <p:cNvPr id="21" name="Rectangle 20">
            <a:extLst>
              <a:ext uri="{FF2B5EF4-FFF2-40B4-BE49-F238E27FC236}">
                <a16:creationId xmlns="" xmlns:a16="http://schemas.microsoft.com/office/drawing/2014/main" id="{39B0891D-ED79-4931-92F3-C208C57F6CAD}"/>
              </a:ext>
            </a:extLst>
          </p:cNvPr>
          <p:cNvSpPr/>
          <p:nvPr/>
        </p:nvSpPr>
        <p:spPr>
          <a:xfrm>
            <a:off x="7225748" y="1032390"/>
            <a:ext cx="1677181" cy="715581"/>
          </a:xfrm>
          <a:prstGeom prst="rect">
            <a:avLst/>
          </a:prstGeom>
        </p:spPr>
        <p:txBody>
          <a:bodyPr wrap="square">
            <a:spAutoFit/>
          </a:bodyPr>
          <a:lstStyle/>
          <a:p>
            <a:pPr>
              <a:defRPr/>
            </a:pPr>
            <a:endParaRPr lang="en-US" sz="1350" dirty="0">
              <a:solidFill>
                <a:prstClr val="black"/>
              </a:solidFill>
            </a:endParaRPr>
          </a:p>
          <a:p>
            <a:pPr algn="ctr">
              <a:defRPr/>
            </a:pPr>
            <a:r>
              <a:rPr lang="en-US" sz="2700" dirty="0">
                <a:solidFill>
                  <a:prstClr val="black"/>
                </a:solidFill>
              </a:rPr>
              <a:t> </a:t>
            </a:r>
            <a:r>
              <a:rPr lang="ar-IQ" sz="2700" b="1" dirty="0">
                <a:solidFill>
                  <a:prstClr val="black"/>
                </a:solidFill>
              </a:rPr>
              <a:t> شعار الكلية</a:t>
            </a:r>
            <a:endParaRPr lang="en-US" sz="2700" b="1" dirty="0">
              <a:solidFill>
                <a:prstClr val="black"/>
              </a:solidFill>
            </a:endParaRPr>
          </a:p>
        </p:txBody>
      </p:sp>
      <p:pic>
        <p:nvPicPr>
          <p:cNvPr id="5" name="Picture 4"/>
          <p:cNvPicPr>
            <a:picLocks noChangeAspect="1"/>
          </p:cNvPicPr>
          <p:nvPr/>
        </p:nvPicPr>
        <p:blipFill>
          <a:blip r:embed="rId3"/>
          <a:stretch>
            <a:fillRect/>
          </a:stretch>
        </p:blipFill>
        <p:spPr>
          <a:xfrm>
            <a:off x="7469449" y="309384"/>
            <a:ext cx="1371719" cy="13412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76" y="2015983"/>
            <a:ext cx="3398896" cy="2957116"/>
          </a:xfrm>
          <a:prstGeom prst="rect">
            <a:avLst/>
          </a:prstGeom>
        </p:spPr>
      </p:pic>
    </p:spTree>
    <p:extLst>
      <p:ext uri="{BB962C8B-B14F-4D97-AF65-F5344CB8AC3E}">
        <p14:creationId xmlns:p14="http://schemas.microsoft.com/office/powerpoint/2010/main" val="32171078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smtClean="0"/>
              <a:t>Vitamin A</a:t>
            </a:r>
            <a:endParaRPr lang="en-US" dirty="0"/>
          </a:p>
        </p:txBody>
      </p:sp>
      <p:sp>
        <p:nvSpPr>
          <p:cNvPr id="2" name="Content Placeholder 1"/>
          <p:cNvSpPr>
            <a:spLocks noGrp="1"/>
          </p:cNvSpPr>
          <p:nvPr>
            <p:ph idx="1"/>
          </p:nvPr>
        </p:nvSpPr>
        <p:spPr>
          <a:xfrm>
            <a:off x="457200" y="838200"/>
            <a:ext cx="8305800" cy="5638800"/>
          </a:xfrm>
        </p:spPr>
        <p:txBody>
          <a:bodyPr>
            <a:normAutofit fontScale="92500"/>
          </a:bodyPr>
          <a:lstStyle/>
          <a:p>
            <a:pPr algn="justLow">
              <a:lnSpc>
                <a:spcPct val="150000"/>
              </a:lnSpc>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Is </a:t>
            </a:r>
            <a:r>
              <a:rPr lang="en-US" sz="2800" dirty="0" smtClean="0">
                <a:latin typeface="Times New Roman" pitchFamily="18" charset="0"/>
                <a:cs typeface="Times New Roman" pitchFamily="18" charset="0"/>
              </a:rPr>
              <a:t>required for the health of the membranes of the digestive, urinary, reproductive and respiratory systems</a:t>
            </a:r>
            <a:r>
              <a:rPr lang="en-US" sz="2800" dirty="0" smtClean="0">
                <a:latin typeface="Times New Roman" pitchFamily="18" charset="0"/>
                <a:cs typeface="Times New Roman" pitchFamily="18" charset="0"/>
              </a:rPr>
              <a:t>.</a:t>
            </a:r>
          </a:p>
          <a:p>
            <a:pPr algn="justLow">
              <a:lnSpc>
                <a:spcPct val="150000"/>
              </a:lnSpc>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vitamin A deficiency can result when the </a:t>
            </a:r>
            <a:r>
              <a:rPr lang="en-US" sz="2800" dirty="0" smtClean="0">
                <a:solidFill>
                  <a:srgbClr val="FF0000"/>
                </a:solidFill>
                <a:latin typeface="Times New Roman" pitchFamily="18" charset="0"/>
                <a:cs typeface="Times New Roman" pitchFamily="18" charset="0"/>
              </a:rPr>
              <a:t>level in the diet is inadequate or the vitamin added to the diet is oxidized by rancid fat in the diet. </a:t>
            </a:r>
            <a:r>
              <a:rPr lang="en-US" sz="2800" dirty="0" smtClean="0">
                <a:latin typeface="Times New Roman" pitchFamily="18" charset="0"/>
                <a:cs typeface="Times New Roman" pitchFamily="18" charset="0"/>
              </a:rPr>
              <a:t>Additionally, neomycin, a common antibiotic, decreases the absorption of vitamin A. Vitamin A is a fat-soluble vitamin and an inadequate level of fat in the diet could also limit its absorption, even if in the diet at adequate levels.</a:t>
            </a: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anim calcmode="lin" valueType="num">
                                      <p:cBhvr>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r>
              <a:rPr lang="en-US" sz="3600" dirty="0" smtClean="0">
                <a:solidFill>
                  <a:srgbClr val="C00000"/>
                </a:solidFill>
              </a:rPr>
              <a:t>Vitamin A Deficiency</a:t>
            </a:r>
            <a:endParaRPr lang="en-US" sz="3600" dirty="0"/>
          </a:p>
        </p:txBody>
      </p:sp>
      <p:sp>
        <p:nvSpPr>
          <p:cNvPr id="2" name="Content Placeholder 1"/>
          <p:cNvSpPr>
            <a:spLocks noGrp="1"/>
          </p:cNvSpPr>
          <p:nvPr>
            <p:ph idx="1"/>
          </p:nvPr>
        </p:nvSpPr>
        <p:spPr>
          <a:xfrm>
            <a:off x="228600" y="838200"/>
            <a:ext cx="8458200" cy="5791200"/>
          </a:xfrm>
        </p:spPr>
        <p:txBody>
          <a:bodyPr>
            <a:noAutofit/>
          </a:bodyPr>
          <a:lstStyle/>
          <a:p>
            <a:pPr algn="just">
              <a:lnSpc>
                <a:spcPct val="150000"/>
              </a:lnSpc>
            </a:pPr>
            <a:r>
              <a:rPr lang="en-US" sz="2800" dirty="0" smtClean="0">
                <a:latin typeface="Times New Roman" pitchFamily="18" charset="0"/>
                <a:cs typeface="Times New Roman" pitchFamily="18" charset="0"/>
              </a:rPr>
              <a:t>Vitamin A deficiency in the embryo results in a grossly abnormal cardiovascular system, characterized by an absence of vascular networks.</a:t>
            </a:r>
          </a:p>
          <a:p>
            <a:pPr algn="just">
              <a:lnSpc>
                <a:spcPct val="150000"/>
              </a:lnSpc>
            </a:pPr>
            <a:r>
              <a:rPr lang="en-US" sz="2800" dirty="0" smtClean="0">
                <a:latin typeface="Times New Roman" pitchFamily="18" charset="0"/>
                <a:cs typeface="Times New Roman" pitchFamily="18" charset="0"/>
              </a:rPr>
              <a:t>In chickens and turkeys (insufficient vitamin A during 1-7 weeks of age</a:t>
            </a:r>
            <a:r>
              <a:rPr lang="en-US" sz="2800" dirty="0" smtClean="0">
                <a:latin typeface="Times New Roman" pitchFamily="18" charset="0"/>
                <a:cs typeface="Times New Roman" pitchFamily="18" charset="0"/>
              </a:rPr>
              <a:t>).</a:t>
            </a:r>
          </a:p>
          <a:p>
            <a:pPr algn="just">
              <a:lnSpc>
                <a:spcPct val="150000"/>
              </a:lnSpc>
            </a:pP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As in the case of other nutritional deficiencies, classic signs of deficiency are very rare in commercial poultry     fed complete diets.</a:t>
            </a:r>
          </a:p>
          <a:p>
            <a:pPr algn="just">
              <a:lnSpc>
                <a:spcPct val="150000"/>
              </a:lnSpc>
              <a:buNone/>
            </a:pP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sz="4400" u="sng" dirty="0" smtClean="0">
                <a:solidFill>
                  <a:srgbClr val="C00000"/>
                </a:solidFill>
              </a:rPr>
              <a:t>Functions of vitamin A :</a:t>
            </a:r>
            <a:r>
              <a:rPr lang="en-US" sz="4400" dirty="0" smtClean="0"/>
              <a:t/>
            </a:r>
            <a:br>
              <a:rPr lang="en-US" sz="4400" dirty="0" smtClean="0"/>
            </a:br>
            <a:endParaRPr lang="en-US" dirty="0"/>
          </a:p>
        </p:txBody>
      </p:sp>
      <p:sp>
        <p:nvSpPr>
          <p:cNvPr id="2" name="Content Placeholder 1"/>
          <p:cNvSpPr>
            <a:spLocks noGrp="1"/>
          </p:cNvSpPr>
          <p:nvPr>
            <p:ph idx="1"/>
          </p:nvPr>
        </p:nvSpPr>
        <p:spPr>
          <a:xfrm>
            <a:off x="304800" y="762000"/>
            <a:ext cx="8382000" cy="5791200"/>
          </a:xfrm>
        </p:spPr>
        <p:txBody>
          <a:bodyPr>
            <a:normAutofit/>
          </a:bodyPr>
          <a:lstStyle/>
          <a:p>
            <a:pPr>
              <a:buNone/>
            </a:pPr>
            <a:r>
              <a:rPr lang="en-US" sz="2800" dirty="0" smtClean="0">
                <a:latin typeface="Times New Roman" pitchFamily="18" charset="0"/>
                <a:cs typeface="Times New Roman" pitchFamily="18" charset="0"/>
              </a:rPr>
              <a:t>Vitamin A is essential in poultry rations for:</a:t>
            </a:r>
          </a:p>
          <a:p>
            <a:pPr>
              <a:buNone/>
            </a:pPr>
            <a:r>
              <a:rPr lang="en-US" sz="2800" dirty="0" smtClean="0">
                <a:latin typeface="Times New Roman" pitchFamily="18" charset="0"/>
                <a:cs typeface="Times New Roman" pitchFamily="18" charset="0"/>
              </a:rPr>
              <a:t>  a- Growth. </a:t>
            </a:r>
          </a:p>
          <a:p>
            <a:pPr>
              <a:buNone/>
            </a:pPr>
            <a:r>
              <a:rPr lang="en-US" sz="2800" dirty="0" smtClean="0">
                <a:latin typeface="Times New Roman" pitchFamily="18" charset="0"/>
                <a:cs typeface="Times New Roman" pitchFamily="18" charset="0"/>
              </a:rPr>
              <a:t>  b-Optimum vision.</a:t>
            </a:r>
          </a:p>
          <a:p>
            <a:pPr>
              <a:buNone/>
            </a:pPr>
            <a:r>
              <a:rPr lang="en-US" sz="2800" dirty="0" smtClean="0">
                <a:latin typeface="Times New Roman" pitchFamily="18" charset="0"/>
                <a:cs typeface="Times New Roman" pitchFamily="18" charset="0"/>
              </a:rPr>
              <a:t>  c-Maintaining the integrity of the mucous</a:t>
            </a:r>
          </a:p>
          <a:p>
            <a:pPr>
              <a:buNone/>
            </a:pPr>
            <a:r>
              <a:rPr lang="en-US" sz="2800" dirty="0" smtClean="0">
                <a:latin typeface="Times New Roman" pitchFamily="18" charset="0"/>
                <a:cs typeface="Times New Roman" pitchFamily="18" charset="0"/>
              </a:rPr>
              <a:t>      membrane</a:t>
            </a:r>
            <a:r>
              <a:rPr lang="en-US" sz="2800" dirty="0" smtClean="0">
                <a:latin typeface="Times New Roman" pitchFamily="18" charset="0"/>
                <a:cs typeface="Times New Roman" pitchFamily="18" charset="0"/>
              </a:rPr>
              <a:t>.</a:t>
            </a:r>
          </a:p>
          <a:p>
            <a:pPr>
              <a:buNone/>
            </a:pPr>
            <a:endParaRPr lang="en-US" sz="2800" dirty="0" smtClean="0">
              <a:latin typeface="Times New Roman" pitchFamily="18" charset="0"/>
              <a:cs typeface="Times New Roman" pitchFamily="18" charset="0"/>
            </a:endParaRPr>
          </a:p>
          <a:p>
            <a:pPr>
              <a:buNone/>
            </a:pPr>
            <a:r>
              <a:rPr lang="en-US" sz="2800" dirty="0" smtClean="0">
                <a:solidFill>
                  <a:srgbClr val="C00000"/>
                </a:solidFill>
                <a:latin typeface="Times New Roman" pitchFamily="18" charset="0"/>
                <a:cs typeface="Times New Roman" pitchFamily="18" charset="0"/>
              </a:rPr>
              <a:t>General Signs</a:t>
            </a:r>
          </a:p>
          <a:p>
            <a:pPr>
              <a:buNone/>
            </a:pPr>
            <a:r>
              <a:rPr lang="en-US" sz="2800" dirty="0" smtClean="0">
                <a:latin typeface="Times New Roman" pitchFamily="18" charset="0"/>
                <a:cs typeface="Times New Roman" pitchFamily="18" charset="0"/>
              </a:rPr>
              <a:t>1-Poor growth</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2-Poor feathering</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3-Drowsiness. </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4.Off food</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5-Pale comb and wattles</a:t>
            </a:r>
            <a:r>
              <a:rPr lang="en-US" sz="2800" dirty="0" smtClean="0">
                <a:latin typeface="Times New Roman" pitchFamily="18" charset="0"/>
                <a:cs typeface="Times New Roman" pitchFamily="18" charset="0"/>
              </a:rPr>
              <a:t>.                        6-Rough </a:t>
            </a:r>
            <a:r>
              <a:rPr lang="en-US" sz="2800" dirty="0" smtClean="0">
                <a:latin typeface="Times New Roman" pitchFamily="18" charset="0"/>
                <a:cs typeface="Times New Roman" pitchFamily="18" charset="0"/>
              </a:rPr>
              <a:t>feathers.</a:t>
            </a:r>
          </a:p>
          <a:p>
            <a:pPr>
              <a:buNone/>
            </a:pPr>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wipe(down)">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152400"/>
            <a:ext cx="8229600" cy="533400"/>
          </a:xfrm>
        </p:spPr>
        <p:txBody>
          <a:bodyPr>
            <a:normAutofit fontScale="90000"/>
          </a:bodyPr>
          <a:lstStyle/>
          <a:p>
            <a:r>
              <a:rPr lang="en-US" sz="3200" dirty="0" smtClean="0">
                <a:solidFill>
                  <a:srgbClr val="C00000"/>
                </a:solidFill>
              </a:rPr>
              <a:t>Special Signs of Vitamin A Deficiency:</a:t>
            </a:r>
            <a:endParaRPr lang="ar-IQ" sz="3600" dirty="0">
              <a:solidFill>
                <a:srgbClr val="C00000"/>
              </a:solidFill>
            </a:endParaRPr>
          </a:p>
        </p:txBody>
      </p:sp>
      <p:sp>
        <p:nvSpPr>
          <p:cNvPr id="2" name="عنصر نائب للمحتوى 1"/>
          <p:cNvSpPr>
            <a:spLocks noGrp="1"/>
          </p:cNvSpPr>
          <p:nvPr>
            <p:ph idx="1"/>
          </p:nvPr>
        </p:nvSpPr>
        <p:spPr>
          <a:xfrm>
            <a:off x="457200" y="914400"/>
            <a:ext cx="8686800" cy="5092891"/>
          </a:xfrm>
        </p:spPr>
        <p:txBody>
          <a:bodyPr>
            <a:normAutofit/>
          </a:bodyPr>
          <a:lstStyle/>
          <a:p>
            <a:pPr>
              <a:buNone/>
            </a:pPr>
            <a:endParaRPr lang="en-US" dirty="0" smtClean="0">
              <a:solidFill>
                <a:srgbClr val="C0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1-Watery nasal and ocular discharge.</a:t>
            </a:r>
          </a:p>
          <a:p>
            <a:pPr>
              <a:buNone/>
            </a:pPr>
            <a:r>
              <a:rPr lang="en-US" dirty="0" smtClean="0">
                <a:latin typeface="Times New Roman" pitchFamily="18" charset="0"/>
                <a:cs typeface="Times New Roman" pitchFamily="18" charset="0"/>
              </a:rPr>
              <a:t>2-Eyelids stuck together with thick milky exudates.</a:t>
            </a:r>
          </a:p>
          <a:p>
            <a:pPr>
              <a:buNone/>
            </a:pPr>
            <a:r>
              <a:rPr lang="en-US" dirty="0" smtClean="0">
                <a:latin typeface="Times New Roman" pitchFamily="18" charset="0"/>
                <a:cs typeface="Times New Roman" pitchFamily="18" charset="0"/>
              </a:rPr>
              <a:t>3-Decrease egg production.</a:t>
            </a:r>
          </a:p>
          <a:p>
            <a:pPr>
              <a:buNone/>
            </a:pPr>
            <a:r>
              <a:rPr lang="en-US" dirty="0" smtClean="0">
                <a:latin typeface="Times New Roman" pitchFamily="18" charset="0"/>
                <a:cs typeface="Times New Roman" pitchFamily="18" charset="0"/>
              </a:rPr>
              <a:t>4-Increase embryonic mortality.</a:t>
            </a:r>
          </a:p>
          <a:p>
            <a:pPr>
              <a:buNone/>
            </a:pPr>
            <a:r>
              <a:rPr lang="en-US" dirty="0" smtClean="0">
                <a:latin typeface="Times New Roman" pitchFamily="18" charset="0"/>
                <a:cs typeface="Times New Roman" pitchFamily="18" charset="0"/>
              </a:rPr>
              <a:t>5-Ataxia.</a:t>
            </a:r>
          </a:p>
          <a:p>
            <a:pPr>
              <a:buNone/>
            </a:pPr>
            <a:r>
              <a:rPr lang="en-US" dirty="0" smtClean="0">
                <a:latin typeface="Times New Roman" pitchFamily="18" charset="0"/>
                <a:cs typeface="Times New Roman" pitchFamily="18" charset="0"/>
              </a:rPr>
              <a:t>6-Xerophthalmia.</a:t>
            </a:r>
          </a:p>
          <a:p>
            <a:pPr>
              <a:buNone/>
            </a:pPr>
            <a:r>
              <a:rPr lang="en-US" dirty="0" smtClean="0">
                <a:latin typeface="Times New Roman" pitchFamily="18" charset="0"/>
                <a:cs typeface="Times New Roman" pitchFamily="18" charset="0"/>
              </a:rPr>
              <a:t>7-Caseous material under the eyelids.</a:t>
            </a:r>
            <a:endParaRPr lang="ar-IQ"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heel(1)">
                                      <p:cBhvr>
                                        <p:cTn id="3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0"/>
            <a:ext cx="8229600" cy="685800"/>
          </a:xfrm>
        </p:spPr>
        <p:txBody>
          <a:bodyPr>
            <a:normAutofit/>
          </a:bodyPr>
          <a:lstStyle/>
          <a:p>
            <a:r>
              <a:rPr lang="en-US" sz="3200" dirty="0" err="1" smtClean="0">
                <a:solidFill>
                  <a:srgbClr val="C00000"/>
                </a:solidFill>
              </a:rPr>
              <a:t>Post_mortem</a:t>
            </a:r>
            <a:r>
              <a:rPr lang="en-US" sz="3200" dirty="0" smtClean="0">
                <a:solidFill>
                  <a:srgbClr val="C00000"/>
                </a:solidFill>
              </a:rPr>
              <a:t> lesions:</a:t>
            </a:r>
            <a:endParaRPr lang="en-US" sz="3200" dirty="0">
              <a:solidFill>
                <a:srgbClr val="C00000"/>
              </a:solidFill>
            </a:endParaRPr>
          </a:p>
        </p:txBody>
      </p:sp>
      <p:sp>
        <p:nvSpPr>
          <p:cNvPr id="2" name="عنصر نائب للمحتوى 1"/>
          <p:cNvSpPr>
            <a:spLocks noGrp="1"/>
          </p:cNvSpPr>
          <p:nvPr>
            <p:ph idx="1"/>
          </p:nvPr>
        </p:nvSpPr>
        <p:spPr>
          <a:xfrm>
            <a:off x="228600" y="609600"/>
            <a:ext cx="8763000" cy="5943600"/>
          </a:xfrm>
        </p:spPr>
        <p:txBody>
          <a:bodyPr>
            <a:noAutofit/>
          </a:bodyPr>
          <a:lstStyle/>
          <a:p>
            <a:pPr algn="just">
              <a:lnSpc>
                <a:spcPct val="150000"/>
              </a:lnSpc>
              <a:buNone/>
            </a:pPr>
            <a:r>
              <a:rPr lang="en-US" sz="2400" dirty="0" smtClean="0">
                <a:latin typeface="Times New Roman" pitchFamily="18" charset="0"/>
                <a:cs typeface="Times New Roman" pitchFamily="18" charset="0"/>
              </a:rPr>
              <a:t>Because epithelial linings of alimentary, urinary, genital, and respiratory systems are composed of mucous membranes, these are the tissues in which lesions of vitamin A deficiency are most readily observed as:</a:t>
            </a:r>
          </a:p>
          <a:p>
            <a:pPr algn="just">
              <a:lnSpc>
                <a:spcPct val="150000"/>
              </a:lnSpc>
              <a:buNone/>
            </a:pPr>
            <a:r>
              <a:rPr lang="en-US" sz="2400" dirty="0" smtClean="0">
                <a:latin typeface="Times New Roman" pitchFamily="18" charset="0"/>
                <a:cs typeface="Times New Roman" pitchFamily="18" charset="0"/>
              </a:rPr>
              <a:t>1-Eyelids inflamed and adhered.</a:t>
            </a:r>
          </a:p>
          <a:p>
            <a:pPr algn="just">
              <a:lnSpc>
                <a:spcPct val="150000"/>
              </a:lnSpc>
              <a:buNone/>
            </a:pPr>
            <a:r>
              <a:rPr lang="en-US" sz="2400" dirty="0" smtClean="0">
                <a:latin typeface="Times New Roman" pitchFamily="18" charset="0"/>
                <a:cs typeface="Times New Roman" pitchFamily="18" charset="0"/>
              </a:rPr>
              <a:t>2-Excessive </a:t>
            </a:r>
            <a:r>
              <a:rPr lang="en-US" sz="2400" dirty="0" err="1" smtClean="0">
                <a:latin typeface="Times New Roman" pitchFamily="18" charset="0"/>
                <a:cs typeface="Times New Roman" pitchFamily="18" charset="0"/>
              </a:rPr>
              <a:t>urates</a:t>
            </a:r>
            <a:r>
              <a:rPr lang="en-US" sz="2400" dirty="0" smtClean="0">
                <a:latin typeface="Times New Roman" pitchFamily="18" charset="0"/>
                <a:cs typeface="Times New Roman" pitchFamily="18" charset="0"/>
              </a:rPr>
              <a:t> in kidneys and </a:t>
            </a:r>
            <a:r>
              <a:rPr lang="en-US" sz="2400" dirty="0" err="1" smtClean="0">
                <a:latin typeface="Times New Roman" pitchFamily="18" charset="0"/>
                <a:cs typeface="Times New Roman" pitchFamily="18" charset="0"/>
              </a:rPr>
              <a:t>ureters</a:t>
            </a:r>
            <a:r>
              <a:rPr lang="en-US" sz="2400" dirty="0" smtClean="0">
                <a:latin typeface="Times New Roman" pitchFamily="18" charset="0"/>
                <a:cs typeface="Times New Roman" pitchFamily="18" charset="0"/>
              </a:rPr>
              <a:t>.</a:t>
            </a:r>
          </a:p>
          <a:p>
            <a:pPr algn="just">
              <a:lnSpc>
                <a:spcPct val="150000"/>
              </a:lnSpc>
              <a:buNone/>
            </a:pPr>
            <a:r>
              <a:rPr lang="en-US" sz="2400" dirty="0" smtClean="0">
                <a:latin typeface="Times New Roman" pitchFamily="18" charset="0"/>
                <a:cs typeface="Times New Roman" pitchFamily="18" charset="0"/>
              </a:rPr>
              <a:t>3-Pustules in mouth and pharynx.</a:t>
            </a:r>
          </a:p>
          <a:p>
            <a:pPr algn="just">
              <a:lnSpc>
                <a:spcPct val="150000"/>
              </a:lnSpc>
              <a:buNone/>
            </a:pPr>
            <a:r>
              <a:rPr lang="en-US" sz="2400" dirty="0" smtClean="0">
                <a:latin typeface="Times New Roman" pitchFamily="18" charset="0"/>
                <a:cs typeface="Times New Roman" pitchFamily="18" charset="0"/>
              </a:rPr>
              <a:t>4-Enlarged gall bladder.</a:t>
            </a:r>
          </a:p>
          <a:p>
            <a:pPr algn="just">
              <a:lnSpc>
                <a:spcPct val="150000"/>
              </a:lnSpc>
              <a:buNone/>
            </a:pPr>
            <a:r>
              <a:rPr lang="en-US" sz="2400" dirty="0" smtClean="0">
                <a:latin typeface="Times New Roman" pitchFamily="18" charset="0"/>
                <a:cs typeface="Times New Roman" pitchFamily="18" charset="0"/>
              </a:rPr>
              <a:t>5-Small ulcers at the site of the lesions.</a:t>
            </a:r>
          </a:p>
          <a:p>
            <a:pPr algn="just">
              <a:lnSpc>
                <a:spcPct val="150000"/>
              </a:lnSpc>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circle(in)">
                                      <p:cBhvr>
                                        <p:cTn id="20" dur="2000"/>
                                        <p:tgtEl>
                                          <p:spTgt spid="2">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u="sng" dirty="0" smtClean="0">
                <a:solidFill>
                  <a:srgbClr val="C00000"/>
                </a:solidFill>
              </a:rPr>
              <a:t>Histopathology :</a:t>
            </a:r>
            <a:endParaRPr lang="en-US" dirty="0"/>
          </a:p>
        </p:txBody>
      </p:sp>
      <p:sp>
        <p:nvSpPr>
          <p:cNvPr id="2" name="Content Placeholder 1"/>
          <p:cNvSpPr>
            <a:spLocks noGrp="1"/>
          </p:cNvSpPr>
          <p:nvPr>
            <p:ph idx="1"/>
          </p:nvPr>
        </p:nvSpPr>
        <p:spPr>
          <a:xfrm>
            <a:off x="457200" y="914400"/>
            <a:ext cx="8229600" cy="5092891"/>
          </a:xfrm>
        </p:spPr>
        <p:txBody>
          <a:bodyPr>
            <a:noAutofit/>
          </a:bodyPr>
          <a:lstStyle/>
          <a:p>
            <a:pPr algn="justLow">
              <a:buNone/>
            </a:pPr>
            <a:r>
              <a:rPr lang="en-US" sz="2400" dirty="0" smtClean="0">
                <a:latin typeface="Times New Roman" pitchFamily="18" charset="0"/>
                <a:cs typeface="Times New Roman" pitchFamily="18" charset="0"/>
              </a:rPr>
              <a:t>1-Atrophy of cytoplasm and loss of cilia in the</a:t>
            </a:r>
          </a:p>
          <a:p>
            <a:pPr algn="justLow">
              <a:buNone/>
            </a:pPr>
            <a:r>
              <a:rPr lang="en-US" sz="2400" dirty="0" smtClean="0">
                <a:latin typeface="Times New Roman" pitchFamily="18" charset="0"/>
                <a:cs typeface="Times New Roman" pitchFamily="18" charset="0"/>
              </a:rPr>
              <a:t>columnar  ciliated epithelium of the respiratory tract .</a:t>
            </a:r>
          </a:p>
          <a:p>
            <a:pPr algn="justLow">
              <a:buNone/>
            </a:pPr>
            <a:r>
              <a:rPr lang="en-US" sz="2400" dirty="0" smtClean="0">
                <a:latin typeface="Times New Roman" pitchFamily="18" charset="0"/>
                <a:cs typeface="Times New Roman" pitchFamily="18" charset="0"/>
              </a:rPr>
              <a:t>2-Respiratory epithelium transformed into 	</a:t>
            </a:r>
          </a:p>
          <a:p>
            <a:pPr algn="justLow">
              <a:buNone/>
            </a:pPr>
            <a:r>
              <a:rPr lang="en-US" sz="2400" dirty="0" smtClean="0">
                <a:latin typeface="Times New Roman" pitchFamily="18" charset="0"/>
                <a:cs typeface="Times New Roman" pitchFamily="18" charset="0"/>
              </a:rPr>
              <a:t>stratified  </a:t>
            </a:r>
            <a:r>
              <a:rPr lang="en-US" sz="2400" dirty="0" err="1" smtClean="0">
                <a:latin typeface="Times New Roman" pitchFamily="18" charset="0"/>
                <a:cs typeface="Times New Roman" pitchFamily="18" charset="0"/>
              </a:rPr>
              <a:t>squamous</a:t>
            </a:r>
            <a:r>
              <a:rPr lang="en-US" sz="2400" dirty="0" smtClean="0">
                <a:latin typeface="Times New Roman" pitchFamily="18" charset="0"/>
                <a:cs typeface="Times New Roman" pitchFamily="18" charset="0"/>
              </a:rPr>
              <a:t> keratinized epithelium.</a:t>
            </a:r>
          </a:p>
          <a:p>
            <a:pPr algn="justLow">
              <a:buNone/>
            </a:pPr>
            <a:endParaRPr lang="en-US" sz="2400" b="1" u="sng" dirty="0" smtClean="0">
              <a:solidFill>
                <a:srgbClr val="C00000"/>
              </a:solidFill>
              <a:latin typeface="Times New Roman" pitchFamily="18" charset="0"/>
              <a:cs typeface="Times New Roman" pitchFamily="18" charset="0"/>
            </a:endParaRPr>
          </a:p>
          <a:p>
            <a:pPr algn="justLow">
              <a:buNone/>
            </a:pPr>
            <a:r>
              <a:rPr lang="en-US" sz="2400" b="1" u="sng" dirty="0" smtClean="0">
                <a:solidFill>
                  <a:srgbClr val="C00000"/>
                </a:solidFill>
                <a:latin typeface="Times New Roman" pitchFamily="18" charset="0"/>
                <a:cs typeface="Times New Roman" pitchFamily="18" charset="0"/>
              </a:rPr>
              <a:t>Diagnosis:  </a:t>
            </a:r>
          </a:p>
          <a:p>
            <a:pPr algn="justLow">
              <a:buNone/>
            </a:pPr>
            <a:r>
              <a:rPr lang="en-US" sz="2400" dirty="0" smtClean="0">
                <a:latin typeface="Times New Roman" pitchFamily="18" charset="0"/>
                <a:cs typeface="Times New Roman" pitchFamily="18" charset="0"/>
              </a:rPr>
              <a:t>    1- Feed formulation.</a:t>
            </a:r>
          </a:p>
          <a:p>
            <a:pPr algn="justLow">
              <a:buNone/>
            </a:pPr>
            <a:r>
              <a:rPr lang="en-US" sz="2400" dirty="0" smtClean="0">
                <a:latin typeface="Times New Roman" pitchFamily="18" charset="0"/>
                <a:cs typeface="Times New Roman" pitchFamily="18" charset="0"/>
              </a:rPr>
              <a:t>    2-Signs.               </a:t>
            </a:r>
          </a:p>
          <a:p>
            <a:pPr algn="justLow">
              <a:buNone/>
            </a:pPr>
            <a:r>
              <a:rPr lang="en-US" sz="2400" dirty="0" smtClean="0">
                <a:latin typeface="Times New Roman" pitchFamily="18" charset="0"/>
                <a:cs typeface="Times New Roman" pitchFamily="18" charset="0"/>
              </a:rPr>
              <a:t>    3-Lesions.</a:t>
            </a:r>
          </a:p>
          <a:p>
            <a:pPr algn="justLow">
              <a:buNone/>
            </a:pPr>
            <a:r>
              <a:rPr lang="en-US" sz="2400" dirty="0" smtClean="0">
                <a:latin typeface="Times New Roman" pitchFamily="18" charset="0"/>
                <a:cs typeface="Times New Roman" pitchFamily="18" charset="0"/>
              </a:rPr>
              <a:t>    4-Histopathology.</a:t>
            </a:r>
          </a:p>
          <a:p>
            <a:pPr algn="justLow">
              <a:buNone/>
            </a:pPr>
            <a:endParaRPr lang="en-US" sz="2400" dirty="0" smtClean="0">
              <a:latin typeface="Times New Roman" pitchFamily="18" charset="0"/>
              <a:cs typeface="Times New Roman" pitchFamily="18" charset="0"/>
            </a:endParaRPr>
          </a:p>
          <a:p>
            <a:pPr algn="justLow">
              <a:buNone/>
            </a:pPr>
            <a:r>
              <a:rPr lang="en-US" sz="2400" dirty="0" smtClean="0">
                <a:latin typeface="Times New Roman" pitchFamily="18" charset="0"/>
                <a:cs typeface="Times New Roman" pitchFamily="18" charset="0"/>
              </a:rPr>
              <a:t> </a:t>
            </a:r>
          </a:p>
          <a:p>
            <a:pPr algn="justLow">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ircle(in)">
                                      <p:cBhvr>
                                        <p:cTn id="26" dur="2000"/>
                                        <p:tgtEl>
                                          <p:spTgt spid="2">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in)">
                                      <p:cBhvr>
                                        <p:cTn id="29" dur="2000"/>
                                        <p:tgtEl>
                                          <p:spTgt spid="2">
                                            <p:txEl>
                                              <p:pRg st="7" end="7"/>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circle(in)">
                                      <p:cBhvr>
                                        <p:cTn id="32" dur="2000"/>
                                        <p:tgtEl>
                                          <p:spTgt spid="2">
                                            <p:txEl>
                                              <p:pRg st="8" end="8"/>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circle(in)">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304800"/>
            <a:ext cx="8839200" cy="6248400"/>
          </a:xfrm>
        </p:spPr>
        <p:txBody>
          <a:bodyPr>
            <a:noAutofit/>
          </a:bodyPr>
          <a:lstStyle/>
          <a:p>
            <a:pPr>
              <a:buNone/>
            </a:pPr>
            <a:endParaRPr lang="en-US" sz="2800" b="1" u="sng" dirty="0" smtClean="0">
              <a:solidFill>
                <a:srgbClr val="C00000"/>
              </a:solidFill>
              <a:latin typeface="Times New Roman" pitchFamily="18" charset="0"/>
              <a:cs typeface="Times New Roman" pitchFamily="18" charset="0"/>
            </a:endParaRPr>
          </a:p>
          <a:p>
            <a:pPr>
              <a:buNone/>
            </a:pPr>
            <a:r>
              <a:rPr lang="en-US" sz="2800" b="1" dirty="0" smtClean="0">
                <a:solidFill>
                  <a:srgbClr val="C00000"/>
                </a:solidFill>
                <a:latin typeface="Times New Roman" pitchFamily="18" charset="0"/>
                <a:cs typeface="Times New Roman" pitchFamily="18" charset="0"/>
              </a:rPr>
              <a:t> </a:t>
            </a:r>
            <a:r>
              <a:rPr lang="en-US" sz="2800" b="1" u="sng" dirty="0" smtClean="0">
                <a:solidFill>
                  <a:srgbClr val="C00000"/>
                </a:solidFill>
                <a:latin typeface="Times New Roman" pitchFamily="18" charset="0"/>
                <a:cs typeface="Times New Roman" pitchFamily="18" charset="0"/>
              </a:rPr>
              <a:t>Differential diagnosis:</a:t>
            </a:r>
          </a:p>
          <a:p>
            <a:pPr>
              <a:buNone/>
            </a:pPr>
            <a:r>
              <a:rPr lang="en-US" sz="2800" dirty="0" smtClean="0">
                <a:latin typeface="Times New Roman" pitchFamily="18" charset="0"/>
                <a:cs typeface="Times New Roman" pitchFamily="18" charset="0"/>
              </a:rPr>
              <a:t>  1-Infectious </a:t>
            </a:r>
            <a:r>
              <a:rPr lang="en-US" sz="2800" dirty="0" err="1" smtClean="0">
                <a:latin typeface="Times New Roman" pitchFamily="18" charset="0"/>
                <a:cs typeface="Times New Roman" pitchFamily="18" charset="0"/>
              </a:rPr>
              <a:t>coryza</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2-Chronic fowl cholera.</a:t>
            </a:r>
          </a:p>
          <a:p>
            <a:pPr>
              <a:buNone/>
            </a:pPr>
            <a:r>
              <a:rPr lang="en-US" sz="2800" dirty="0" smtClean="0">
                <a:latin typeface="Times New Roman" pitchFamily="18" charset="0"/>
                <a:cs typeface="Times New Roman" pitchFamily="18" charset="0"/>
              </a:rPr>
              <a:t>  3-Infectious sinusitis.</a:t>
            </a:r>
          </a:p>
          <a:p>
            <a:pPr>
              <a:buNone/>
            </a:pPr>
            <a:r>
              <a:rPr lang="en-US" sz="2800" dirty="0" smtClean="0">
                <a:latin typeface="Times New Roman" pitchFamily="18" charset="0"/>
                <a:cs typeface="Times New Roman" pitchFamily="18" charset="0"/>
              </a:rPr>
              <a:t>  4-Avian pox.</a:t>
            </a:r>
          </a:p>
          <a:p>
            <a:pPr>
              <a:buNone/>
            </a:pPr>
            <a:r>
              <a:rPr lang="en-US" sz="2800" dirty="0" smtClean="0">
                <a:latin typeface="Times New Roman" pitchFamily="18" charset="0"/>
                <a:cs typeface="Times New Roman" pitchFamily="18" charset="0"/>
              </a:rPr>
              <a:t>  5-Trichomoniasis.</a:t>
            </a:r>
          </a:p>
          <a:p>
            <a:pPr>
              <a:buNone/>
            </a:pPr>
            <a:r>
              <a:rPr lang="en-US" sz="2800" dirty="0" smtClean="0">
                <a:latin typeface="Times New Roman" pitchFamily="18" charset="0"/>
                <a:cs typeface="Times New Roman" pitchFamily="18" charset="0"/>
              </a:rPr>
              <a:t>  6-Thrush.</a:t>
            </a:r>
          </a:p>
          <a:p>
            <a:pPr>
              <a:buNone/>
            </a:pPr>
            <a:r>
              <a:rPr lang="en-US" sz="2800" u="sng" dirty="0" smtClean="0">
                <a:solidFill>
                  <a:srgbClr val="C00000"/>
                </a:solidFill>
                <a:latin typeface="Times New Roman" pitchFamily="18" charset="0"/>
                <a:cs typeface="Times New Roman" pitchFamily="18" charset="0"/>
              </a:rPr>
              <a:t>Prevention: </a:t>
            </a:r>
            <a:r>
              <a:rPr lang="en-US" sz="2800" dirty="0" smtClean="0">
                <a:latin typeface="Times New Roman" pitchFamily="18" charset="0"/>
                <a:cs typeface="Times New Roman" pitchFamily="18" charset="0"/>
              </a:rPr>
              <a:t>Supplementation of diet with vitamin A.</a:t>
            </a:r>
          </a:p>
          <a:p>
            <a:pPr>
              <a:buNone/>
            </a:pPr>
            <a:r>
              <a:rPr lang="en-US" sz="4000" b="1" u="sng" dirty="0" smtClean="0">
                <a:solidFill>
                  <a:srgbClr val="C00000"/>
                </a:solidFill>
                <a:latin typeface="Times New Roman" pitchFamily="18" charset="0"/>
                <a:cs typeface="Times New Roman" pitchFamily="18" charset="0"/>
              </a:rPr>
              <a:t>Treatment:</a:t>
            </a:r>
          </a:p>
          <a:p>
            <a:pPr>
              <a:buNone/>
            </a:pPr>
            <a:r>
              <a:rPr lang="en-US" sz="2800" dirty="0" smtClean="0">
                <a:latin typeface="Times New Roman" pitchFamily="18" charset="0"/>
                <a:cs typeface="Times New Roman" pitchFamily="18" charset="0"/>
              </a:rPr>
              <a:t>vitamin A in drinking water</a:t>
            </a:r>
          </a:p>
          <a:p>
            <a:pPr>
              <a:buNone/>
            </a:pPr>
            <a:endParaRPr lang="en-US" sz="2800" dirty="0" smtClean="0">
              <a:latin typeface="Times New Roman" pitchFamily="18" charset="0"/>
              <a:cs typeface="Times New Roman" pitchFamily="18" charset="0"/>
            </a:endParaRPr>
          </a:p>
          <a:p>
            <a:pPr>
              <a:buNone/>
            </a:pPr>
            <a:r>
              <a:rPr lang="en-US" sz="2800" b="1" u="sng" dirty="0" smtClean="0">
                <a:solidFill>
                  <a:srgbClr val="C00000"/>
                </a:solidFill>
                <a:latin typeface="Times New Roman" pitchFamily="18" charset="0"/>
                <a:cs typeface="Times New Roman" pitchFamily="18" charset="0"/>
              </a:rPr>
              <a:t> </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ircle(in)">
                                      <p:cBhvr>
                                        <p:cTn id="7" dur="20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circle(in)">
                                      <p:cBhvr>
                                        <p:cTn id="12" dur="2000"/>
                                        <p:tgtEl>
                                          <p:spTgt spid="2">
                                            <p:txEl>
                                              <p:pRg st="9" end="9"/>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circle(in)">
                                      <p:cBhvr>
                                        <p:cTn id="1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04801"/>
            <a:ext cx="7772400" cy="1219199"/>
          </a:xfrm>
        </p:spPr>
        <p:txBody>
          <a:bodyPr/>
          <a:lstStyle/>
          <a:p>
            <a:r>
              <a:rPr lang="en-US" dirty="0" smtClean="0">
                <a:latin typeface="Times New Roman" pitchFamily="18" charset="0"/>
                <a:cs typeface="Times New Roman" pitchFamily="18" charset="0"/>
              </a:rPr>
              <a:t>WHAT IS A DISEASE?</a:t>
            </a:r>
            <a:endParaRPr lang="en-US" dirty="0">
              <a:latin typeface="Times New Roman" pitchFamily="18" charset="0"/>
              <a:cs typeface="Times New Roman" pitchFamily="18" charset="0"/>
            </a:endParaRPr>
          </a:p>
        </p:txBody>
      </p:sp>
      <p:sp>
        <p:nvSpPr>
          <p:cNvPr id="3" name="عنوان فرعي 2"/>
          <p:cNvSpPr>
            <a:spLocks noGrp="1"/>
          </p:cNvSpPr>
          <p:nvPr>
            <p:ph type="subTitle" idx="1"/>
          </p:nvPr>
        </p:nvSpPr>
        <p:spPr>
          <a:xfrm>
            <a:off x="457200" y="1295400"/>
            <a:ext cx="8305800" cy="5257800"/>
          </a:xfrm>
        </p:spPr>
        <p:txBody>
          <a:bodyPr>
            <a:normAutofit/>
          </a:bodyPr>
          <a:lstStyle/>
          <a:p>
            <a:pPr algn="l"/>
            <a:r>
              <a:rPr lang="en-US" dirty="0" smtClean="0">
                <a:solidFill>
                  <a:schemeClr val="tx1"/>
                </a:solidFill>
                <a:latin typeface="Times New Roman" pitchFamily="18" charset="0"/>
                <a:cs typeface="Times New Roman" pitchFamily="18" charset="0"/>
              </a:rPr>
              <a:t>In common terms, a disease is an abnormal condition that is caused by infection, basic weaknesses, or environmental stress. </a:t>
            </a:r>
          </a:p>
          <a:p>
            <a:pPr algn="l"/>
            <a:r>
              <a:rPr lang="en-US" dirty="0" smtClean="0">
                <a:solidFill>
                  <a:schemeClr val="tx1"/>
                </a:solidFill>
                <a:latin typeface="Times New Roman" pitchFamily="18" charset="0"/>
                <a:cs typeface="Times New Roman" pitchFamily="18" charset="0"/>
              </a:rPr>
              <a:t>A disease is defined by a specific group of signs or symptoms. </a:t>
            </a:r>
          </a:p>
          <a:p>
            <a:pPr algn="l"/>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86366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0"/>
            <a:ext cx="5105400" cy="4525963"/>
          </a:xfrm>
        </p:spPr>
        <p:txBody>
          <a:bodyPr/>
          <a:lstStyle/>
          <a:p>
            <a:r>
              <a:rPr lang="en-US" dirty="0" smtClean="0">
                <a:latin typeface="Times New Roman" pitchFamily="18" charset="0"/>
                <a:cs typeface="Times New Roman" pitchFamily="18" charset="0"/>
              </a:rPr>
              <a:t>This can result in poor productivity and reduced quality of the affected animals.</a:t>
            </a:r>
          </a:p>
          <a:p>
            <a:r>
              <a:rPr lang="en-US" dirty="0" smtClean="0">
                <a:latin typeface="Times New Roman" pitchFamily="18" charset="0"/>
                <a:cs typeface="Times New Roman" pitchFamily="18" charset="0"/>
              </a:rPr>
              <a:t> It could even lead to the death/loss of one or all of the birds in a flock.</a:t>
            </a:r>
          </a:p>
          <a:p>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799"/>
            <a:ext cx="28590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785" y="1600201"/>
            <a:ext cx="308314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4573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18" charset="0"/>
                <a:cs typeface="Times New Roman" pitchFamily="18" charset="0"/>
              </a:rPr>
              <a:t>Infectious agents </a:t>
            </a: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1600200"/>
            <a:ext cx="4267200" cy="4525963"/>
          </a:xfrm>
        </p:spPr>
        <p:txBody>
          <a:bodyPr/>
          <a:lstStyle/>
          <a:p>
            <a:r>
              <a:rPr lang="en-US" dirty="0" smtClean="0">
                <a:latin typeface="Times New Roman" pitchFamily="18" charset="0"/>
                <a:cs typeface="Times New Roman" pitchFamily="18" charset="0"/>
              </a:rPr>
              <a:t>Infectious diseases are caused by viruses, bacteria, and fungi. Parasitic diseases are caused by protozoa, worms, and external parasites such as mites and lice.</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19400"/>
            <a:ext cx="38937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928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latin typeface="Times New Roman" pitchFamily="18" charset="0"/>
                <a:cs typeface="Times New Roman" pitchFamily="18" charset="0"/>
              </a:rPr>
              <a:t>Environmental stress</a:t>
            </a: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dirty="0" smtClean="0">
                <a:latin typeface="Times New Roman" pitchFamily="18" charset="0"/>
                <a:cs typeface="Times New Roman" pitchFamily="18" charset="0"/>
              </a:rPr>
              <a:t>Temperature stress – Heat and cold</a:t>
            </a:r>
          </a:p>
          <a:p>
            <a:r>
              <a:rPr lang="en-US" dirty="0" smtClean="0">
                <a:latin typeface="Times New Roman" pitchFamily="18" charset="0"/>
                <a:cs typeface="Times New Roman" pitchFamily="18" charset="0"/>
              </a:rPr>
              <a:t>Environmental stress – Air, light and litter</a:t>
            </a:r>
          </a:p>
          <a:p>
            <a:r>
              <a:rPr lang="en-US" dirty="0" smtClean="0">
                <a:latin typeface="Times New Roman" pitchFamily="18" charset="0"/>
                <a:cs typeface="Times New Roman" pitchFamily="18" charset="0"/>
              </a:rPr>
              <a:t>Physiological stress – Production and reproduction</a:t>
            </a:r>
          </a:p>
          <a:p>
            <a:r>
              <a:rPr lang="en-US" dirty="0" smtClean="0">
                <a:latin typeface="Times New Roman" pitchFamily="18" charset="0"/>
                <a:cs typeface="Times New Roman" pitchFamily="18" charset="0"/>
              </a:rPr>
              <a:t>Social stress – Housing</a:t>
            </a:r>
          </a:p>
          <a:p>
            <a:r>
              <a:rPr lang="en-US" dirty="0" smtClean="0">
                <a:latin typeface="Times New Roman" pitchFamily="18" charset="0"/>
                <a:cs typeface="Times New Roman" pitchFamily="18" charset="0"/>
              </a:rPr>
              <a:t>Physical stress – Handling</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671" y="3505200"/>
            <a:ext cx="36009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4026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latin typeface="Times New Roman" pitchFamily="18" charset="0"/>
                <a:cs typeface="Times New Roman" pitchFamily="18" charset="0"/>
              </a:rPr>
              <a:t>Now in general</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lstStyle/>
          <a:p>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is your opinion about causes of disease in poultry industry.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WHICH ONE IS MORE IMPORTANT</a:t>
            </a:r>
          </a:p>
        </p:txBody>
      </p:sp>
    </p:spTree>
    <p:extLst>
      <p:ext uri="{BB962C8B-B14F-4D97-AF65-F5344CB8AC3E}">
        <p14:creationId xmlns:p14="http://schemas.microsoft.com/office/powerpoint/2010/main" val="6109955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ircle(in)">
                                      <p:cBhvr>
                                        <p:cTn id="1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sz="4400" u="sng" dirty="0" smtClean="0">
                <a:solidFill>
                  <a:schemeClr val="accent2"/>
                </a:solidFill>
              </a:rPr>
              <a:t>Poultry Diseases</a:t>
            </a:r>
            <a:endParaRPr lang="ar-IQ" dirty="0"/>
          </a:p>
        </p:txBody>
      </p:sp>
      <p:sp>
        <p:nvSpPr>
          <p:cNvPr id="2" name="عنصر نائب للمحتوى 1"/>
          <p:cNvSpPr>
            <a:spLocks noGrp="1"/>
          </p:cNvSpPr>
          <p:nvPr>
            <p:ph idx="1"/>
          </p:nvPr>
        </p:nvSpPr>
        <p:spPr/>
        <p:txBody>
          <a:bodyPr>
            <a:normAutofit lnSpcReduction="10000"/>
          </a:bodyPr>
          <a:lstStyle/>
          <a:p>
            <a:pPr algn="l" rtl="0">
              <a:buNone/>
            </a:pPr>
            <a:r>
              <a:rPr lang="en-US" sz="3200" dirty="0" smtClean="0">
                <a:solidFill>
                  <a:schemeClr val="accent2"/>
                </a:solidFill>
                <a:latin typeface="Times New Roman" pitchFamily="18" charset="0"/>
                <a:cs typeface="Times New Roman" pitchFamily="18" charset="0"/>
              </a:rPr>
              <a:t>1-</a:t>
            </a:r>
            <a:r>
              <a:rPr lang="en-US" sz="3200" dirty="0" smtClean="0">
                <a:latin typeface="Times New Roman" pitchFamily="18" charset="0"/>
                <a:cs typeface="Times New Roman" pitchFamily="18" charset="0"/>
              </a:rPr>
              <a:t>Metabolic and Nutrional Deficiency Diseases</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l" rtl="0">
              <a:buNone/>
            </a:pPr>
            <a:r>
              <a:rPr lang="en-US" sz="3200" dirty="0" smtClean="0">
                <a:solidFill>
                  <a:schemeClr val="accent2"/>
                </a:solidFill>
                <a:latin typeface="Times New Roman" pitchFamily="18" charset="0"/>
                <a:cs typeface="Times New Roman" pitchFamily="18" charset="0"/>
              </a:rPr>
              <a:t>2-</a:t>
            </a:r>
            <a:r>
              <a:rPr lang="en-US" sz="3200" dirty="0" smtClean="0">
                <a:latin typeface="Times New Roman" pitchFamily="18" charset="0"/>
                <a:cs typeface="Times New Roman" pitchFamily="18" charset="0"/>
              </a:rPr>
              <a:t>Bacterial and Mycoplasmal Diseases</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l" rtl="0">
              <a:buNone/>
            </a:pPr>
            <a:r>
              <a:rPr lang="en-US" sz="3200" dirty="0" smtClean="0">
                <a:solidFill>
                  <a:schemeClr val="accent2"/>
                </a:solidFill>
                <a:latin typeface="Times New Roman" pitchFamily="18" charset="0"/>
                <a:cs typeface="Times New Roman" pitchFamily="18" charset="0"/>
              </a:rPr>
              <a:t>3-</a:t>
            </a:r>
            <a:r>
              <a:rPr lang="en-US" sz="3200" dirty="0" smtClean="0">
                <a:latin typeface="Times New Roman" pitchFamily="18" charset="0"/>
                <a:cs typeface="Times New Roman" pitchFamily="18" charset="0"/>
              </a:rPr>
              <a:t>Fungal Diseases</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l" rtl="0">
              <a:buNone/>
            </a:pPr>
            <a:r>
              <a:rPr lang="en-US" sz="3200" dirty="0" smtClean="0">
                <a:solidFill>
                  <a:schemeClr val="accent2"/>
                </a:solidFill>
                <a:latin typeface="Times New Roman" pitchFamily="18" charset="0"/>
                <a:cs typeface="Times New Roman" pitchFamily="18" charset="0"/>
              </a:rPr>
              <a:t>4-</a:t>
            </a:r>
            <a:r>
              <a:rPr lang="en-US" sz="3200" dirty="0" smtClean="0">
                <a:latin typeface="Times New Roman" pitchFamily="18" charset="0"/>
                <a:cs typeface="Times New Roman" pitchFamily="18" charset="0"/>
              </a:rPr>
              <a:t>Parasitic Diseases.</a:t>
            </a:r>
          </a:p>
          <a:p>
            <a:pPr algn="l" rtl="0">
              <a:buNone/>
            </a:pPr>
            <a:r>
              <a:rPr lang="en-US"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Protozoal</a:t>
            </a:r>
            <a:r>
              <a:rPr lang="en-US" sz="3200" dirty="0" smtClean="0">
                <a:latin typeface="Times New Roman" pitchFamily="18" charset="0"/>
                <a:cs typeface="Times New Roman" pitchFamily="18" charset="0"/>
              </a:rPr>
              <a:t> Diseases.</a:t>
            </a:r>
          </a:p>
          <a:p>
            <a:pPr algn="l" rtl="0">
              <a:buNone/>
            </a:pPr>
            <a:r>
              <a:rPr lang="en-US" sz="3200" dirty="0" smtClean="0">
                <a:latin typeface="Times New Roman" pitchFamily="18" charset="0"/>
                <a:cs typeface="Times New Roman" pitchFamily="18" charset="0"/>
              </a:rPr>
              <a:t>B-</a:t>
            </a:r>
            <a:r>
              <a:rPr lang="en-US" sz="3200" dirty="0" err="1" smtClean="0">
                <a:latin typeface="Times New Roman" pitchFamily="18" charset="0"/>
                <a:cs typeface="Times New Roman" pitchFamily="18" charset="0"/>
              </a:rPr>
              <a:t>Endoparasite</a:t>
            </a:r>
            <a:r>
              <a:rPr lang="en-US" sz="3200" dirty="0" smtClean="0">
                <a:latin typeface="Times New Roman" pitchFamily="18" charset="0"/>
                <a:cs typeface="Times New Roman" pitchFamily="18" charset="0"/>
              </a:rPr>
              <a:t> (Internal).</a:t>
            </a:r>
          </a:p>
          <a:p>
            <a:pPr algn="l" rtl="0">
              <a:buNone/>
            </a:pPr>
            <a:r>
              <a:rPr lang="en-US" sz="3200" dirty="0" smtClean="0">
                <a:latin typeface="Times New Roman" pitchFamily="18" charset="0"/>
                <a:cs typeface="Times New Roman" pitchFamily="18" charset="0"/>
              </a:rPr>
              <a:t>C-</a:t>
            </a:r>
            <a:r>
              <a:rPr lang="en-US" sz="3200" dirty="0" err="1" smtClean="0">
                <a:latin typeface="Times New Roman" pitchFamily="18" charset="0"/>
                <a:cs typeface="Times New Roman" pitchFamily="18" charset="0"/>
              </a:rPr>
              <a:t>Ectoparasite</a:t>
            </a:r>
            <a:r>
              <a:rPr lang="en-US" sz="3200" dirty="0" smtClean="0">
                <a:latin typeface="Times New Roman" pitchFamily="18" charset="0"/>
                <a:cs typeface="Times New Roman" pitchFamily="18" charset="0"/>
              </a:rPr>
              <a:t>( External</a:t>
            </a:r>
            <a:r>
              <a:rPr lang="en-US"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lgn="l" rtl="0">
              <a:buNone/>
            </a:pPr>
            <a:r>
              <a:rPr lang="en-US" sz="3200" dirty="0" smtClean="0">
                <a:solidFill>
                  <a:schemeClr val="accent2"/>
                </a:solidFill>
                <a:latin typeface="Times New Roman" pitchFamily="18" charset="0"/>
                <a:cs typeface="Times New Roman" pitchFamily="18" charset="0"/>
              </a:rPr>
              <a:t>6-</a:t>
            </a:r>
            <a:r>
              <a:rPr lang="en-US" sz="3200" dirty="0" smtClean="0">
                <a:latin typeface="Times New Roman" pitchFamily="18" charset="0"/>
                <a:cs typeface="Times New Roman" pitchFamily="18" charset="0"/>
              </a:rPr>
              <a:t>Viral Diseases.</a:t>
            </a:r>
          </a:p>
          <a:p>
            <a:pPr algn="l" rtl="0">
              <a:buNone/>
            </a:pPr>
            <a:endParaRPr lang="en-US" sz="3200" dirty="0" smtClean="0">
              <a:latin typeface="Times New Roman" pitchFamily="18" charset="0"/>
              <a:cs typeface="Times New Roman" pitchFamily="18" charset="0"/>
            </a:endParaRPr>
          </a:p>
          <a:p>
            <a:pPr algn="l" rtl="0">
              <a:buNone/>
            </a:pPr>
            <a:endParaRPr lang="en-US" sz="3200" dirty="0" smtClean="0">
              <a:latin typeface="Times New Roman" pitchFamily="18" charset="0"/>
              <a:cs typeface="Times New Roman" pitchFamily="18" charset="0"/>
            </a:endParaRPr>
          </a:p>
          <a:p>
            <a:pPr algn="l" rtl="0">
              <a:buNone/>
            </a:pP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13194647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dirty="0"/>
              <a:t>Nutritional Deficiency Diseases</a:t>
            </a:r>
          </a:p>
        </p:txBody>
      </p:sp>
      <p:sp>
        <p:nvSpPr>
          <p:cNvPr id="2" name="عنصر نائب للمحتوى 1"/>
          <p:cNvSpPr>
            <a:spLocks noGrp="1"/>
          </p:cNvSpPr>
          <p:nvPr>
            <p:ph idx="1"/>
          </p:nvPr>
        </p:nvSpPr>
        <p:spPr/>
        <p:txBody>
          <a:bodyPr>
            <a:noAutofit/>
          </a:bodyPr>
          <a:lstStyle/>
          <a:p>
            <a:r>
              <a:rPr lang="en-US" sz="3200" dirty="0">
                <a:solidFill>
                  <a:srgbClr val="374151"/>
                </a:solidFill>
                <a:latin typeface="Times New Roman" pitchFamily="18" charset="0"/>
                <a:cs typeface="Times New Roman" pitchFamily="18" charset="0"/>
              </a:rPr>
              <a:t>Nutritional deficiency diseases, also known as malnutrition or </a:t>
            </a:r>
            <a:r>
              <a:rPr lang="en-US" sz="3200" dirty="0" smtClean="0">
                <a:solidFill>
                  <a:srgbClr val="374151"/>
                </a:solidFill>
                <a:latin typeface="Times New Roman" pitchFamily="18" charset="0"/>
                <a:cs typeface="Times New Roman" pitchFamily="18" charset="0"/>
              </a:rPr>
              <a:t>under nutrition</a:t>
            </a:r>
            <a:r>
              <a:rPr lang="en-US" sz="3200" dirty="0">
                <a:solidFill>
                  <a:srgbClr val="374151"/>
                </a:solidFill>
                <a:latin typeface="Times New Roman" pitchFamily="18" charset="0"/>
                <a:cs typeface="Times New Roman" pitchFamily="18" charset="0"/>
              </a:rPr>
              <a:t>, occur when an individual's diet lacks essential nutrients or when their body is unable to absorb and utilize these nutrients properly. These conditions can have serious health consequences and may lead to a range of specific diseases and disorders. </a:t>
            </a:r>
            <a:endParaRPr lang="en-US" sz="3200" dirty="0" smtClean="0">
              <a:solidFill>
                <a:srgbClr val="374151"/>
              </a:solidFill>
              <a:latin typeface="Times New Roman" pitchFamily="18" charset="0"/>
              <a:cs typeface="Times New Roman" pitchFamily="18" charset="0"/>
            </a:endParaRPr>
          </a:p>
          <a:p>
            <a:r>
              <a:rPr lang="en-US" sz="3200" dirty="0" smtClean="0">
                <a:solidFill>
                  <a:srgbClr val="37415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661920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638"/>
            <a:ext cx="8153400" cy="563562"/>
          </a:xfrm>
        </p:spPr>
        <p:txBody>
          <a:bodyPr>
            <a:normAutofit fontScale="90000"/>
          </a:bodyPr>
          <a:lstStyle/>
          <a:p>
            <a:r>
              <a:rPr lang="en-US" dirty="0" smtClean="0"/>
              <a:t>Vitamins</a:t>
            </a:r>
            <a:endParaRPr lang="en-US" dirty="0"/>
          </a:p>
        </p:txBody>
      </p:sp>
      <p:sp>
        <p:nvSpPr>
          <p:cNvPr id="2" name="Content Placeholder 1"/>
          <p:cNvSpPr>
            <a:spLocks noGrp="1"/>
          </p:cNvSpPr>
          <p:nvPr>
            <p:ph idx="1"/>
          </p:nvPr>
        </p:nvSpPr>
        <p:spPr>
          <a:xfrm>
            <a:off x="228600" y="685800"/>
            <a:ext cx="8610600" cy="5791200"/>
          </a:xfrm>
        </p:spPr>
        <p:txBody>
          <a:bodyPr>
            <a:noAutofit/>
          </a:bodyPr>
          <a:lstStyle/>
          <a:p>
            <a:pPr algn="just">
              <a:lnSpc>
                <a:spcPct val="150000"/>
              </a:lnSpc>
            </a:pPr>
            <a:r>
              <a:rPr lang="en-US" sz="2400" dirty="0" smtClean="0">
                <a:latin typeface="Times New Roman" pitchFamily="18" charset="0"/>
                <a:cs typeface="Times New Roman" pitchFamily="18" charset="0"/>
              </a:rPr>
              <a:t>The amounts of various vitamins needed in poultry diets are very low. The vitamins function as cofactors for enzymes, hormones (e.g., vitamins A, D), or antioxidants (</a:t>
            </a:r>
            <a:r>
              <a:rPr lang="en-US" sz="2400" dirty="0" err="1" smtClean="0">
                <a:latin typeface="Times New Roman" pitchFamily="18" charset="0"/>
                <a:cs typeface="Times New Roman" pitchFamily="18" charset="0"/>
              </a:rPr>
              <a:t>previtamin</a:t>
            </a:r>
            <a:r>
              <a:rPr lang="en-US" sz="2400" dirty="0" smtClean="0">
                <a:latin typeface="Times New Roman" pitchFamily="18" charset="0"/>
                <a:cs typeface="Times New Roman" pitchFamily="18" charset="0"/>
              </a:rPr>
              <a:t> A and vitamin E</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fat-soluble vitamins A, D, and E are stored relatively well and birds can withstand long periods of depletion before deficiency symptoms manifest. Water-soluble vitamins are not stored to a large extent, excesses are excreted mostly in urine, and they are relatively nontoxic.</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367</TotalTime>
  <Words>666</Words>
  <Application>Microsoft Office PowerPoint</Application>
  <PresentationFormat>عرض على الشاشة (3:4)‏</PresentationFormat>
  <Paragraphs>102</Paragraphs>
  <Slides>16</Slides>
  <Notes>0</Notes>
  <HiddenSlides>0</HiddenSlides>
  <MMClips>0</MMClips>
  <ScaleCrop>false</ScaleCrop>
  <HeadingPairs>
    <vt:vector size="4" baseType="variant">
      <vt:variant>
        <vt:lpstr>نسق</vt:lpstr>
      </vt:variant>
      <vt:variant>
        <vt:i4>2</vt:i4>
      </vt:variant>
      <vt:variant>
        <vt:lpstr>عناوين الشرائح</vt:lpstr>
      </vt:variant>
      <vt:variant>
        <vt:i4>16</vt:i4>
      </vt:variant>
    </vt:vector>
  </HeadingPairs>
  <TitlesOfParts>
    <vt:vector size="18" baseType="lpstr">
      <vt:lpstr>1_نسق Office</vt:lpstr>
      <vt:lpstr>2_نسق Office</vt:lpstr>
      <vt:lpstr>عرض تقديمي في PowerPoint</vt:lpstr>
      <vt:lpstr>WHAT IS A DISEASE?</vt:lpstr>
      <vt:lpstr>عرض تقديمي في PowerPoint</vt:lpstr>
      <vt:lpstr>Infectious agents </vt:lpstr>
      <vt:lpstr>Environmental stress</vt:lpstr>
      <vt:lpstr>Now in general </vt:lpstr>
      <vt:lpstr>Poultry Diseases</vt:lpstr>
      <vt:lpstr>Nutritional Deficiency Diseases</vt:lpstr>
      <vt:lpstr>Vitamins</vt:lpstr>
      <vt:lpstr>Vitamin A</vt:lpstr>
      <vt:lpstr>Vitamin A Deficiency</vt:lpstr>
      <vt:lpstr>Functions of vitamin A : </vt:lpstr>
      <vt:lpstr>Special Signs of Vitamin A Deficiency:</vt:lpstr>
      <vt:lpstr>Post_mortem lesions:</vt:lpstr>
      <vt:lpstr>Histopathology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Deficiency Diseases</dc:title>
  <dc:creator>fujitsu</dc:creator>
  <cp:lastModifiedBy>Maher</cp:lastModifiedBy>
  <cp:revision>44</cp:revision>
  <dcterms:created xsi:type="dcterms:W3CDTF">2013-06-28T11:18:01Z</dcterms:created>
  <dcterms:modified xsi:type="dcterms:W3CDTF">2023-09-30T15:59:56Z</dcterms:modified>
</cp:coreProperties>
</file>